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6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5" d="100"/>
          <a:sy n="105" d="100"/>
        </p:scale>
        <p:origin x="-9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/>
          <a:lstStyle/>
          <a:p>
            <a:fld id="{729FA03A-6734-CA41-83F6-A58D352CEB1B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2902-800B-3644-BBC1-1FD2CDF7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/>
          <a:lstStyle/>
          <a:p>
            <a:fld id="{729FA03A-6734-CA41-83F6-A58D352CEB1B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2902-800B-3644-BBC1-1FD2CDF7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/>
          <a:lstStyle/>
          <a:p>
            <a:fld id="{729FA03A-6734-CA41-83F6-A58D352CEB1B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/>
          <a:lstStyle/>
          <a:p>
            <a:fld id="{729FA03A-6734-CA41-83F6-A58D352CEB1B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/>
          <a:lstStyle/>
          <a:p>
            <a:fld id="{729FA03A-6734-CA41-83F6-A58D352CEB1B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/>
          <a:lstStyle/>
          <a:p>
            <a:fld id="{729FA03A-6734-CA41-83F6-A58D352CEB1B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2902-800B-3644-BBC1-1FD2CDF7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/>
          <a:lstStyle/>
          <a:p>
            <a:fld id="{729FA03A-6734-CA41-83F6-A58D352CEB1B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2902-800B-3644-BBC1-1FD2CDF7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2902-800B-3644-BBC1-1FD2CDF7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/>
          <a:lstStyle/>
          <a:p>
            <a:fld id="{729FA03A-6734-CA41-83F6-A58D352CEB1B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2902-800B-3644-BBC1-1FD2CDF7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2902-800B-3644-BBC1-1FD2CDF7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/>
          <a:lstStyle/>
          <a:p>
            <a:fld id="{729FA03A-6734-CA41-83F6-A58D352CEB1B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2902-800B-3644-BBC1-1FD2CDF73B3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/>
          <a:lstStyle/>
          <a:p>
            <a:fld id="{729FA03A-6734-CA41-83F6-A58D352CEB1B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2902-800B-3644-BBC1-1FD2CDF7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/>
          <a:lstStyle/>
          <a:p>
            <a:fld id="{729FA03A-6734-CA41-83F6-A58D352CEB1B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2902-800B-3644-BBC1-1FD2CDF7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  <a:prstGeom prst="rect">
            <a:avLst/>
          </a:prstGeom>
        </p:spPr>
        <p:txBody>
          <a:bodyPr/>
          <a:lstStyle/>
          <a:p>
            <a:fld id="{729FA03A-6734-CA41-83F6-A58D352CEB1B}" type="datetimeFigureOut">
              <a:rPr lang="en-US" smtClean="0"/>
              <a:pPr/>
              <a:t>2/20/14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FB2902-800B-3644-BBC1-1FD2CDF73B3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09456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519590"/>
            <a:ext cx="7610476" cy="43546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5983" y="6309995"/>
            <a:ext cx="550383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41292" y="6309995"/>
            <a:ext cx="6725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F8FB2902-800B-3644-BBC1-1FD2CDF73B3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theregister.co.uk/2011/09/19/beast_exploits_paypal_ssl/print.html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Securing Insecure Networks</a:t>
            </a:r>
            <a:endParaRPr lang="en-US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5778594" cy="2116527"/>
          </a:xfrm>
        </p:spPr>
        <p:txBody>
          <a:bodyPr>
            <a:normAutofit/>
          </a:bodyPr>
          <a:lstStyle/>
          <a:p>
            <a:pPr algn="ctr"/>
            <a:r>
              <a:rPr lang="en-US" sz="3100" dirty="0" smtClean="0"/>
              <a:t>SSL/TLS</a:t>
            </a:r>
          </a:p>
          <a:p>
            <a:pPr algn="ctr"/>
            <a:r>
              <a:rPr lang="en-US" sz="3100" dirty="0" smtClean="0"/>
              <a:t>&amp;</a:t>
            </a:r>
          </a:p>
          <a:p>
            <a:pPr algn="ctr"/>
            <a:r>
              <a:rPr lang="en-US" sz="3100" dirty="0" smtClean="0"/>
              <a:t>IPSec</a:t>
            </a:r>
            <a:endParaRPr lang="en-US" sz="31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4-4: SSL/TLS </a:t>
            </a:r>
            <a:r>
              <a:rPr lang="en-US" sz="2400" dirty="0" smtClean="0">
                <a:ea typeface="+mj-ea"/>
              </a:rPr>
              <a:t>Handshaking </a:t>
            </a:r>
            <a:r>
              <a:rPr lang="en-US" sz="2400" dirty="0" smtClean="0">
                <a:ea typeface="+mj-ea"/>
              </a:rPr>
              <a:t>Phase</a:t>
            </a:r>
            <a:endParaRPr lang="en-US" sz="2400" dirty="0">
              <a:ea typeface="+mj-ea"/>
            </a:endParaRPr>
          </a:p>
        </p:txBody>
      </p:sp>
      <p:sp>
        <p:nvSpPr>
          <p:cNvPr id="2560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Lucida Sans Unicode" pitchFamily="8" charset="0"/>
                <a:ea typeface="ＭＳ Ｐゴシック" pitchFamily="8" charset="-128"/>
                <a:cs typeface="ＭＳ Ｐゴシック" pitchFamily="8" charset="-128"/>
              </a:rPr>
              <a:t>Copyright Pearson Prentice-Hall 2010</a:t>
            </a:r>
          </a:p>
        </p:txBody>
      </p:sp>
      <p:sp>
        <p:nvSpPr>
          <p:cNvPr id="2560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6CA59BC-03C0-5241-849E-AAFCEF57E4E6}" type="slidenum">
              <a:rPr lang="en-US"/>
              <a:pPr/>
              <a:t>10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1066800"/>
          <a:ext cx="8686800" cy="4953001"/>
        </p:xfrm>
        <a:graphic>
          <a:graphicData uri="http://schemas.openxmlformats.org/drawingml/2006/table">
            <a:tbl>
              <a:tblPr/>
              <a:tblGrid>
                <a:gridCol w="708025"/>
                <a:gridCol w="1565275"/>
                <a:gridCol w="2138363"/>
                <a:gridCol w="4275137"/>
              </a:tblGrid>
              <a:tr h="6286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Step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Sender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Name of Message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Semantics (Meaning)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</a:tr>
              <a:tr h="7953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1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Client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Client Hello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Client requests secure connection.</a:t>
                      </a:r>
                    </a:p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Client lists cipher suites it supports.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66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2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Server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Server Hello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Server indicates willingness to proceed.</a:t>
                      </a:r>
                    </a:p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Selects a cipher suite to use in the session.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14938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3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Server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Certificate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Server sends its digital certificate containing its public key.</a:t>
                      </a:r>
                    </a:p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(Client should check the certificate</a:t>
                      </a:r>
                      <a:r>
                        <a:rPr kumimoji="0" lang="ja-JP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  <a:ea typeface="ＭＳ Ｐゴシック" pitchFamily="8" charset="-128"/>
                        </a:rPr>
                        <a:t>’</a:t>
                      </a:r>
                      <a:r>
                        <a:rPr kumimoji="0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s validity.)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698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4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Server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ServerHelloDone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Server indicates that its part in the initial introduction is finished.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</a:tbl>
          </a:graphicData>
        </a:graphic>
      </p:graphicFrame>
      <p:sp>
        <p:nvSpPr>
          <p:cNvPr id="11" name="Double Brace 10"/>
          <p:cNvSpPr/>
          <p:nvPr/>
        </p:nvSpPr>
        <p:spPr>
          <a:xfrm>
            <a:off x="0" y="1676400"/>
            <a:ext cx="9144000" cy="2133600"/>
          </a:xfrm>
          <a:prstGeom prst="bracePair">
            <a:avLst/>
          </a:prstGeom>
          <a:solidFill>
            <a:schemeClr val="accent3">
              <a:alpha val="58000"/>
            </a:schemeClr>
          </a:solidFill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Stage 1</a:t>
            </a:r>
          </a:p>
        </p:txBody>
      </p:sp>
      <p:sp>
        <p:nvSpPr>
          <p:cNvPr id="12" name="Double Brace 11"/>
          <p:cNvSpPr/>
          <p:nvPr/>
        </p:nvSpPr>
        <p:spPr>
          <a:xfrm>
            <a:off x="0" y="3886200"/>
            <a:ext cx="9144000" cy="2133600"/>
          </a:xfrm>
          <a:prstGeom prst="bracePair">
            <a:avLst/>
          </a:prstGeom>
          <a:solidFill>
            <a:schemeClr val="accent3">
              <a:alpha val="58000"/>
            </a:schemeClr>
          </a:solidFill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r>
              <a:rPr lang="en-US" dirty="0" smtClean="0"/>
              <a:t>Stage </a:t>
            </a:r>
            <a:r>
              <a:rPr lang="en-US" dirty="0"/>
              <a:t>2 &amp; 3 ???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4-4: SSL/TLS Handshaking</a:t>
            </a:r>
            <a:br>
              <a:rPr lang="en-US" sz="2400" dirty="0" smtClean="0">
                <a:ea typeface="+mj-ea"/>
              </a:rPr>
            </a:br>
            <a:r>
              <a:rPr lang="en-US" sz="2400" dirty="0" smtClean="0">
                <a:ea typeface="+mj-ea"/>
              </a:rPr>
              <a:t>Phase</a:t>
            </a:r>
            <a:endParaRPr lang="en-US" sz="2400" dirty="0">
              <a:ea typeface="+mj-ea"/>
            </a:endParaRPr>
          </a:p>
        </p:txBody>
      </p:sp>
      <p:sp>
        <p:nvSpPr>
          <p:cNvPr id="2662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Lucida Sans Unicode" pitchFamily="8" charset="0"/>
                <a:ea typeface="ＭＳ Ｐゴシック" pitchFamily="8" charset="-128"/>
                <a:cs typeface="ＭＳ Ｐゴシック" pitchFamily="8" charset="-128"/>
              </a:rPr>
              <a:t>Copyright Pearson Prentice-Hall 2010</a:t>
            </a:r>
          </a:p>
        </p:txBody>
      </p:sp>
      <p:sp>
        <p:nvSpPr>
          <p:cNvPr id="2662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E09638E-9156-CF45-A692-5635F4776BBA}" type="slidenum">
              <a:rPr lang="en-US"/>
              <a:pPr/>
              <a:t>11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1066800"/>
          <a:ext cx="8686800" cy="4800600"/>
        </p:xfrm>
        <a:graphic>
          <a:graphicData uri="http://schemas.openxmlformats.org/drawingml/2006/table">
            <a:tbl>
              <a:tblPr/>
              <a:tblGrid>
                <a:gridCol w="708025"/>
                <a:gridCol w="1196975"/>
                <a:gridCol w="2057400"/>
                <a:gridCol w="4724400"/>
              </a:tblGrid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Step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Sender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Name of Message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Semantics (Meaning)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</a:tr>
              <a:tr h="28479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5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Client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ClientKey</a:t>
                      </a:r>
                      <a:b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</a:b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Exchange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Client generates a random symmetric session key. Encrypts it with the server</a:t>
                      </a:r>
                      <a:r>
                        <a:rPr kumimoji="0" lang="ja-JP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  <a:ea typeface="ＭＳ Ｐゴシック" pitchFamily="8" charset="-128"/>
                        </a:rPr>
                        <a:t>’</a:t>
                      </a:r>
                      <a:r>
                        <a:rPr kumimoji="0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s public key.</a:t>
                      </a:r>
                    </a:p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It sends this encrypted key to the server. Only the server can decrypt the key, using the server</a:t>
                      </a:r>
                      <a:r>
                        <a:rPr kumimoji="0" lang="ja-JP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  <a:ea typeface="ＭＳ Ｐゴシック" pitchFamily="8" charset="-128"/>
                        </a:rPr>
                        <a:t>’</a:t>
                      </a:r>
                      <a:r>
                        <a:rPr kumimoji="0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s own private key.</a:t>
                      </a:r>
                    </a:p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The server decrypts the session key.</a:t>
                      </a:r>
                    </a:p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Both sides now have the session key.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6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Client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ChangeCipher</a:t>
                      </a:r>
                      <a:b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</a:b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Spec*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Client changes selected cipher suite from pending to active.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0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7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Client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Finish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Client indicates that its part in the initial introduction is finished.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55" name="Rectangle 7"/>
          <p:cNvSpPr>
            <a:spLocks noChangeArrowheads="1"/>
          </p:cNvSpPr>
          <p:nvPr/>
        </p:nvSpPr>
        <p:spPr bwMode="auto">
          <a:xfrm>
            <a:off x="2133600" y="5867400"/>
            <a:ext cx="23717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hangingPunct="0"/>
            <a:r>
              <a:rPr lang="en-US" sz="2000">
                <a:latin typeface="Lucida Sans Unicode" pitchFamily="8" charset="0"/>
              </a:rPr>
              <a:t>*Not cipher suite.</a:t>
            </a:r>
          </a:p>
        </p:txBody>
      </p:sp>
      <p:sp>
        <p:nvSpPr>
          <p:cNvPr id="9" name="Rounded Rectangle 8"/>
          <p:cNvSpPr>
            <a:spLocks noChangeArrowheads="1"/>
          </p:cNvSpPr>
          <p:nvPr/>
        </p:nvSpPr>
        <p:spPr bwMode="auto">
          <a:xfrm>
            <a:off x="5334000" y="152400"/>
            <a:ext cx="3657600" cy="9144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5D4EE"/>
              </a:gs>
              <a:gs pos="64999">
                <a:srgbClr val="C9ECFD"/>
              </a:gs>
              <a:gs pos="100000">
                <a:srgbClr val="D6F3FF"/>
              </a:gs>
            </a:gsLst>
            <a:lin ang="16200000"/>
          </a:gradFill>
          <a:ln w="9525">
            <a:solidFill>
              <a:schemeClr val="accent1"/>
            </a:solidFill>
            <a:round/>
            <a:headEnd/>
            <a:tailEnd/>
          </a:ln>
          <a:effectLst>
            <a:outerShdw blurRad="63500" dist="381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Key Exchange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using public key encryption for confidentiality</a:t>
            </a:r>
          </a:p>
        </p:txBody>
      </p:sp>
      <p:cxnSp>
        <p:nvCxnSpPr>
          <p:cNvPr id="11" name="Straight Arrow Connector 10"/>
          <p:cNvCxnSpPr>
            <a:stCxn id="9" idx="1"/>
          </p:cNvCxnSpPr>
          <p:nvPr/>
        </p:nvCxnSpPr>
        <p:spPr>
          <a:xfrm rot="10800000" flipV="1">
            <a:off x="3429000" y="609600"/>
            <a:ext cx="1905000" cy="121920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ouble Brace 9"/>
          <p:cNvSpPr/>
          <p:nvPr/>
        </p:nvSpPr>
        <p:spPr>
          <a:xfrm>
            <a:off x="-152400" y="1752600"/>
            <a:ext cx="9144000" cy="2819400"/>
          </a:xfrm>
          <a:prstGeom prst="bracePair">
            <a:avLst/>
          </a:prstGeom>
          <a:solidFill>
            <a:schemeClr val="accent3">
              <a:alpha val="58000"/>
            </a:schemeClr>
          </a:solidFill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>
              <a:defRPr/>
            </a:pPr>
            <a:r>
              <a:rPr lang="en-US" dirty="0"/>
              <a:t>Stage 2 &amp; 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503238"/>
            <a:ext cx="8229600" cy="5635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4-4: SSL/TLS Handshaking Phase</a:t>
            </a:r>
            <a:endParaRPr lang="en-US" sz="2400" dirty="0">
              <a:ea typeface="+mj-ea"/>
            </a:endParaRPr>
          </a:p>
        </p:txBody>
      </p:sp>
      <p:sp>
        <p:nvSpPr>
          <p:cNvPr id="2764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Lucida Sans Unicode" pitchFamily="8" charset="0"/>
                <a:ea typeface="ＭＳ Ｐゴシック" pitchFamily="8" charset="-128"/>
                <a:cs typeface="ＭＳ Ｐゴシック" pitchFamily="8" charset="-128"/>
              </a:rPr>
              <a:t>Copyright Pearson Prentice-Hall 2010</a:t>
            </a:r>
          </a:p>
        </p:txBody>
      </p:sp>
      <p:sp>
        <p:nvSpPr>
          <p:cNvPr id="2765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40B5EB6-7DDF-7C49-A37B-5BAA9A75A308}" type="slidenum">
              <a:rPr lang="en-US"/>
              <a:pPr/>
              <a:t>12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1219200"/>
          <a:ext cx="8686800" cy="2743200"/>
        </p:xfrm>
        <a:graphic>
          <a:graphicData uri="http://schemas.openxmlformats.org/drawingml/2006/table">
            <a:tbl>
              <a:tblPr/>
              <a:tblGrid>
                <a:gridCol w="708025"/>
                <a:gridCol w="1425575"/>
                <a:gridCol w="2278063"/>
                <a:gridCol w="4275137"/>
              </a:tblGrid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Step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Sender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Name of Message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Semantics (Meaning)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8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Server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ChangeCipherSpec*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Server changes selected cipher suite from pending to active.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9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Server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Finish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Server indicates that its role in selecting options is finished.</a:t>
                      </a: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</a:tr>
              <a:tr h="4572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10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Ongoing communication stage begins</a:t>
                      </a:r>
                      <a:endParaRPr kumimoji="0" lang="en-US" sz="18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74488" marR="744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7677" name="Rectangle 7"/>
          <p:cNvSpPr>
            <a:spLocks noChangeArrowheads="1"/>
          </p:cNvSpPr>
          <p:nvPr/>
        </p:nvSpPr>
        <p:spPr bwMode="auto">
          <a:xfrm>
            <a:off x="2438400" y="3962400"/>
            <a:ext cx="21526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hangingPunct="0"/>
            <a:r>
              <a:rPr lang="en-US">
                <a:latin typeface="Lucida Sans Unicode" pitchFamily="8" charset="0"/>
              </a:rPr>
              <a:t>*Not cipher suite.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en-US" sz="1000">
                <a:solidFill>
                  <a:schemeClr val="tx1"/>
                </a:solidFill>
                <a:latin typeface="Lucida Sans Unicode" pitchFamily="-101" charset="0"/>
                <a:ea typeface="ＭＳ Ｐゴシック" pitchFamily="-101" charset="-128"/>
                <a:cs typeface="ＭＳ Ｐゴシック" pitchFamily="-101" charset="-128"/>
              </a:rPr>
              <a:t>Copyright Pearson Prentice-Hall 2010</a:t>
            </a:r>
          </a:p>
        </p:txBody>
      </p:sp>
      <p:sp>
        <p:nvSpPr>
          <p:cNvPr id="50179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2274B17-C8EE-6E4B-A93E-1811719D59CE}" type="slidenum">
              <a:rPr lang="en-US" sz="1000">
                <a:solidFill>
                  <a:schemeClr val="tx1"/>
                </a:solidFill>
                <a:latin typeface="Lucida Sans Unicode" pitchFamily="-101" charset="0"/>
                <a:ea typeface="ＭＳ Ｐゴシック" pitchFamily="-101" charset="-128"/>
                <a:cs typeface="ＭＳ Ｐゴシック" pitchFamily="-101" charset="-128"/>
              </a:rPr>
              <a:pPr/>
              <a:t>13</a:t>
            </a:fld>
            <a:endParaRPr lang="en-US" sz="1000">
              <a:solidFill>
                <a:schemeClr val="tx1"/>
              </a:solidFill>
              <a:latin typeface="Lucida Sans Unicode" pitchFamily="-101" charset="0"/>
              <a:ea typeface="ＭＳ Ｐゴシック" pitchFamily="-101" charset="-128"/>
              <a:cs typeface="ＭＳ Ｐゴシック" pitchFamily="-101" charset="-128"/>
            </a:endParaRPr>
          </a:p>
        </p:txBody>
      </p:sp>
      <p:pic>
        <p:nvPicPr>
          <p:cNvPr id="50180" name="Picture 5" descr="CyrptoSystemStages_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4950" y="0"/>
            <a:ext cx="86741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Site-to-Site </a:t>
            </a:r>
            <a:r>
              <a:rPr lang="en-US" dirty="0" err="1" smtClean="0">
                <a:ea typeface="+mj-ea"/>
              </a:rPr>
              <a:t>VPNs</a:t>
            </a:r>
            <a:endParaRPr lang="en-US" dirty="0">
              <a:ea typeface="+mj-ea"/>
            </a:endParaRPr>
          </a:p>
        </p:txBody>
      </p:sp>
      <p:sp>
        <p:nvSpPr>
          <p:cNvPr id="2867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8" charset="-128"/>
                <a:cs typeface="ＭＳ Ｐゴシック" pitchFamily="8" charset="-128"/>
              </a:rPr>
              <a:t>Protects all traffic between two sites</a:t>
            </a:r>
          </a:p>
          <a:p>
            <a:pPr eaLnBrk="1" hangingPunct="1"/>
            <a:r>
              <a:rPr lang="en-US">
                <a:ea typeface="ＭＳ Ｐゴシック" pitchFamily="8" charset="-128"/>
                <a:cs typeface="ＭＳ Ｐゴシック" pitchFamily="8" charset="-128"/>
              </a:rPr>
              <a:t>VPN Gateway on both ends of transmission</a:t>
            </a:r>
          </a:p>
          <a:p>
            <a:pPr eaLnBrk="1" hangingPunct="1"/>
            <a:r>
              <a:rPr lang="en-US">
                <a:ea typeface="ＭＳ Ｐゴシック" pitchFamily="8" charset="-128"/>
                <a:cs typeface="ＭＳ Ｐゴシック" pitchFamily="8" charset="-128"/>
              </a:rPr>
              <a:t>VPN Gateway</a:t>
            </a:r>
            <a:r>
              <a:rPr lang="ja-JP" altLang="en-US">
                <a:ea typeface="ＭＳ Ｐゴシック" pitchFamily="8" charset="-128"/>
                <a:cs typeface="ＭＳ Ｐゴシック" pitchFamily="8" charset="-128"/>
              </a:rPr>
              <a:t>’</a:t>
            </a:r>
            <a:r>
              <a:rPr lang="en-US" altLang="ja-JP">
                <a:ea typeface="ＭＳ Ｐゴシック" pitchFamily="8" charset="-128"/>
                <a:cs typeface="ＭＳ Ｐゴシック" pitchFamily="8" charset="-128"/>
              </a:rPr>
              <a:t>s encrypt/decrypt messages</a:t>
            </a:r>
            <a:endParaRPr lang="en-US">
              <a:ea typeface="ＭＳ Ｐゴシック" pitchFamily="8" charset="-128"/>
              <a:cs typeface="ＭＳ Ｐゴシック" pitchFamily="8" charset="-128"/>
            </a:endParaRPr>
          </a:p>
        </p:txBody>
      </p:sp>
      <p:sp>
        <p:nvSpPr>
          <p:cNvPr id="28675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Lucida Sans Unicode" pitchFamily="8" charset="0"/>
                <a:ea typeface="ＭＳ Ｐゴシック" pitchFamily="8" charset="-128"/>
                <a:cs typeface="ＭＳ Ｐゴシック" pitchFamily="8" charset="-128"/>
              </a:rPr>
              <a:t>Copyright Pearson Prentice-Hall 2010</a:t>
            </a:r>
          </a:p>
        </p:txBody>
      </p:sp>
      <p:sp>
        <p:nvSpPr>
          <p:cNvPr id="2867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34EA6D4-3C3E-2A4D-B670-AAD763456837}" type="slidenum">
              <a:rPr lang="en-US"/>
              <a:pPr/>
              <a:t>14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IPsec Modes</a:t>
            </a:r>
            <a:endParaRPr lang="en-US" dirty="0">
              <a:ea typeface="+mj-ea"/>
            </a:endParaRPr>
          </a:p>
        </p:txBody>
      </p:sp>
      <p:sp>
        <p:nvSpPr>
          <p:cNvPr id="29697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300">
                <a:ea typeface="ＭＳ Ｐゴシック" pitchFamily="8" charset="-128"/>
                <a:cs typeface="ＭＳ Ｐゴシック" pitchFamily="8" charset="-128"/>
              </a:rPr>
              <a:t>Transport (Host-to-Host)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Protects messages from host-to-host</a:t>
            </a:r>
          </a:p>
          <a:p>
            <a:pPr lvl="2" eaLnBrk="1" hangingPunct="1">
              <a:lnSpc>
                <a:spcPct val="80000"/>
              </a:lnSpc>
            </a:pPr>
            <a:r>
              <a:rPr lang="en-US" sz="2000">
                <a:ea typeface="ＭＳ Ｐゴシック" pitchFamily="8" charset="-128"/>
              </a:rPr>
              <a:t>Over the internet and Internet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Requires installing IPsec on each client/server (not built into browser)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Costly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Eliminates ability of Firewall to filter content as it is encrypted</a:t>
            </a:r>
          </a:p>
          <a:p>
            <a:pPr eaLnBrk="1" hangingPunct="1">
              <a:lnSpc>
                <a:spcPct val="80000"/>
              </a:lnSpc>
            </a:pPr>
            <a:r>
              <a:rPr lang="en-US" sz="2300">
                <a:ea typeface="ＭＳ Ｐゴシック" pitchFamily="8" charset="-128"/>
                <a:cs typeface="ＭＳ Ｐゴシック" pitchFamily="8" charset="-128"/>
              </a:rPr>
              <a:t>Tunnel (Site-to-Site)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Protects messages between VPN Gateways over the Internet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Less Costly than Transport</a:t>
            </a:r>
          </a:p>
          <a:p>
            <a:pPr lvl="1" eaLnBrk="1" hangingPunct="1">
              <a:lnSpc>
                <a:spcPct val="80000"/>
              </a:lnSpc>
            </a:pPr>
            <a:r>
              <a:rPr lang="en-US" sz="2000"/>
              <a:t>Firewall can filter content</a:t>
            </a:r>
          </a:p>
        </p:txBody>
      </p:sp>
      <p:sp>
        <p:nvSpPr>
          <p:cNvPr id="29699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Lucida Sans Unicode" pitchFamily="8" charset="0"/>
                <a:ea typeface="ＭＳ Ｐゴシック" pitchFamily="8" charset="-128"/>
                <a:cs typeface="ＭＳ Ｐゴシック" pitchFamily="8" charset="-128"/>
              </a:rPr>
              <a:t>Copyright Pearson Prentice-Hall 2010</a:t>
            </a:r>
          </a:p>
        </p:txBody>
      </p:sp>
      <p:sp>
        <p:nvSpPr>
          <p:cNvPr id="29700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6BD2BB7-8D0A-514D-BD74-AEAB9FBBA33C}" type="slidenum">
              <a:rPr lang="en-US"/>
              <a:pPr/>
              <a:t>15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ea typeface="+mj-ea"/>
              </a:rPr>
              <a:t>IPsec Operation: Transport Mode </a:t>
            </a:r>
            <a:endParaRPr lang="en-US" sz="2800" dirty="0">
              <a:ea typeface="+mj-ea"/>
            </a:endParaRPr>
          </a:p>
        </p:txBody>
      </p:sp>
      <p:sp>
        <p:nvSpPr>
          <p:cNvPr id="3072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Lucida Sans Unicode" pitchFamily="8" charset="0"/>
                <a:ea typeface="ＭＳ Ｐゴシック" pitchFamily="8" charset="-128"/>
                <a:cs typeface="ＭＳ Ｐゴシック" pitchFamily="8" charset="-128"/>
              </a:rPr>
              <a:t>Copyright Pearson Prentice-Hall 2010</a:t>
            </a:r>
          </a:p>
        </p:txBody>
      </p:sp>
      <p:sp>
        <p:nvSpPr>
          <p:cNvPr id="3072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8BE1A9-7DA0-EB49-967A-9307F2E02075}" type="slidenum">
              <a:rPr lang="en-US"/>
              <a:pPr/>
              <a:t>16</a:t>
            </a:fld>
            <a:endParaRPr lang="en-US"/>
          </a:p>
        </p:txBody>
      </p:sp>
      <p:pic>
        <p:nvPicPr>
          <p:cNvPr id="30724" name="Picture 1" descr="Figure_4-07 revised March 29 IPsec Tunnel and Transport Modes"/>
          <p:cNvPicPr>
            <a:picLocks noChangeAspect="1" noChangeArrowheads="1"/>
          </p:cNvPicPr>
          <p:nvPr/>
        </p:nvPicPr>
        <p:blipFill>
          <a:blip r:embed="rId2"/>
          <a:srcRect b="47368"/>
          <a:stretch>
            <a:fillRect/>
          </a:stretch>
        </p:blipFill>
        <p:spPr bwMode="auto">
          <a:xfrm>
            <a:off x="173038" y="1954213"/>
            <a:ext cx="8818562" cy="2922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1600200" y="3200400"/>
            <a:ext cx="1143000" cy="838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7315200" y="3429000"/>
            <a:ext cx="1752600" cy="16002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ounded Rectangle 7"/>
          <p:cNvSpPr/>
          <p:nvPr/>
        </p:nvSpPr>
        <p:spPr>
          <a:xfrm>
            <a:off x="1447800" y="2514600"/>
            <a:ext cx="6477000" cy="6096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ounded Rectangle 8"/>
          <p:cNvSpPr>
            <a:spLocks noChangeArrowheads="1"/>
          </p:cNvSpPr>
          <p:nvPr/>
        </p:nvSpPr>
        <p:spPr bwMode="auto">
          <a:xfrm>
            <a:off x="6248400" y="1066800"/>
            <a:ext cx="1905000" cy="1219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5D4EE"/>
              </a:gs>
              <a:gs pos="64999">
                <a:srgbClr val="C9ECFD"/>
              </a:gs>
              <a:gs pos="100000">
                <a:srgbClr val="D6F3FF"/>
              </a:gs>
            </a:gsLst>
            <a:lin ang="16200000"/>
          </a:gradFill>
          <a:ln w="9525">
            <a:solidFill>
              <a:schemeClr val="accent1"/>
            </a:solidFill>
            <a:round/>
            <a:headEnd/>
            <a:tailEnd/>
          </a:ln>
          <a:effectLst>
            <a:outerShdw blurRad="63500" dist="381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1.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End-to-End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Security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(Good)</a:t>
            </a:r>
          </a:p>
        </p:txBody>
      </p:sp>
      <p:sp>
        <p:nvSpPr>
          <p:cNvPr id="10" name="Rounded Rectangle 9"/>
          <p:cNvSpPr>
            <a:spLocks noChangeArrowheads="1"/>
          </p:cNvSpPr>
          <p:nvPr/>
        </p:nvSpPr>
        <p:spPr bwMode="auto">
          <a:xfrm>
            <a:off x="1905000" y="4648200"/>
            <a:ext cx="1905000" cy="1219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5D4EE"/>
              </a:gs>
              <a:gs pos="64999">
                <a:srgbClr val="C9ECFD"/>
              </a:gs>
              <a:gs pos="100000">
                <a:srgbClr val="D6F3FF"/>
              </a:gs>
            </a:gsLst>
            <a:lin ang="16200000"/>
          </a:gradFill>
          <a:ln w="9525">
            <a:solidFill>
              <a:schemeClr val="accent1"/>
            </a:solidFill>
            <a:round/>
            <a:headEnd/>
            <a:tailEnd/>
          </a:ln>
          <a:effectLst>
            <a:outerShdw blurRad="63500" dist="381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2.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Security in</a:t>
            </a:r>
            <a:b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</a:b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Site Network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(Good)</a:t>
            </a:r>
          </a:p>
        </p:txBody>
      </p:sp>
      <p:sp>
        <p:nvSpPr>
          <p:cNvPr id="11" name="Rounded Rectangle 10"/>
          <p:cNvSpPr>
            <a:spLocks noChangeArrowheads="1"/>
          </p:cNvSpPr>
          <p:nvPr/>
        </p:nvSpPr>
        <p:spPr bwMode="auto">
          <a:xfrm>
            <a:off x="4876800" y="4572000"/>
            <a:ext cx="1905000" cy="1219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5D4EE"/>
              </a:gs>
              <a:gs pos="64999">
                <a:srgbClr val="C9ECFD"/>
              </a:gs>
              <a:gs pos="100000">
                <a:srgbClr val="D6F3FF"/>
              </a:gs>
            </a:gsLst>
            <a:lin ang="16200000"/>
          </a:gradFill>
          <a:ln w="9525">
            <a:solidFill>
              <a:schemeClr val="accent1"/>
            </a:solidFill>
            <a:round/>
            <a:headEnd/>
            <a:tailEnd/>
          </a:ln>
          <a:effectLst>
            <a:outerShdw blurRad="63500" dist="381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3.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Setup Cost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On Each Host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(Costly)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6019800" y="2286000"/>
            <a:ext cx="304800" cy="30480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0" idx="0"/>
          </p:cNvCxnSpPr>
          <p:nvPr/>
        </p:nvCxnSpPr>
        <p:spPr>
          <a:xfrm rot="16200000" flipV="1">
            <a:off x="2419350" y="4210050"/>
            <a:ext cx="609600" cy="26670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7" idx="1"/>
          </p:cNvCxnSpPr>
          <p:nvPr/>
        </p:nvCxnSpPr>
        <p:spPr>
          <a:xfrm flipV="1">
            <a:off x="6705600" y="4229100"/>
            <a:ext cx="609600" cy="41910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ea typeface="+mj-ea"/>
              </a:rPr>
              <a:t>IPsec Operation: Tunnel Mode </a:t>
            </a:r>
            <a:endParaRPr lang="en-US" sz="2800" dirty="0">
              <a:ea typeface="+mj-ea"/>
            </a:endParaRPr>
          </a:p>
        </p:txBody>
      </p:sp>
      <p:sp>
        <p:nvSpPr>
          <p:cNvPr id="3174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Lucida Sans Unicode" pitchFamily="8" charset="0"/>
                <a:ea typeface="ＭＳ Ｐゴシック" pitchFamily="8" charset="-128"/>
                <a:cs typeface="ＭＳ Ｐゴシック" pitchFamily="8" charset="-128"/>
              </a:rPr>
              <a:t>Copyright Pearson Prentice-Hall 2010</a:t>
            </a:r>
          </a:p>
        </p:txBody>
      </p:sp>
      <p:sp>
        <p:nvSpPr>
          <p:cNvPr id="3174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062C912-E4A1-9641-A4CA-6419BEF99070}" type="slidenum">
              <a:rPr lang="en-US"/>
              <a:pPr/>
              <a:t>17</a:t>
            </a:fld>
            <a:endParaRPr lang="en-US"/>
          </a:p>
        </p:txBody>
      </p:sp>
      <p:pic>
        <p:nvPicPr>
          <p:cNvPr id="31748" name="Picture 1" descr="Figure_4-07 revised March 29 IPsec Tunnel and Transport Modes"/>
          <p:cNvPicPr>
            <a:picLocks noChangeAspect="1" noChangeArrowheads="1"/>
          </p:cNvPicPr>
          <p:nvPr/>
        </p:nvPicPr>
        <p:blipFill>
          <a:blip r:embed="rId2"/>
          <a:srcRect l="1665" t="52632" r="3316"/>
          <a:stretch>
            <a:fillRect/>
          </a:stretch>
        </p:blipFill>
        <p:spPr bwMode="auto">
          <a:xfrm>
            <a:off x="76200" y="1447800"/>
            <a:ext cx="8980488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1447800" y="3048000"/>
            <a:ext cx="1219200" cy="1066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8077200" y="3124200"/>
            <a:ext cx="990600" cy="12954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ounded Rectangle 7"/>
          <p:cNvSpPr>
            <a:spLocks noChangeArrowheads="1"/>
          </p:cNvSpPr>
          <p:nvPr/>
        </p:nvSpPr>
        <p:spPr bwMode="auto">
          <a:xfrm>
            <a:off x="2057400" y="4419600"/>
            <a:ext cx="1905000" cy="1219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5D4EE"/>
              </a:gs>
              <a:gs pos="64999">
                <a:srgbClr val="C9ECFD"/>
              </a:gs>
              <a:gs pos="100000">
                <a:srgbClr val="D6F3FF"/>
              </a:gs>
            </a:gsLst>
            <a:lin ang="16200000"/>
          </a:gradFill>
          <a:ln w="9525">
            <a:solidFill>
              <a:schemeClr val="accent1"/>
            </a:solidFill>
            <a:round/>
            <a:headEnd/>
            <a:tailEnd/>
          </a:ln>
          <a:effectLst>
            <a:outerShdw blurRad="63500" dist="381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2.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No Security in</a:t>
            </a:r>
            <a:b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</a:b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Site Network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(Bad)</a:t>
            </a:r>
          </a:p>
        </p:txBody>
      </p:sp>
      <p:sp>
        <p:nvSpPr>
          <p:cNvPr id="9" name="Rounded Rectangle 8"/>
          <p:cNvSpPr>
            <a:spLocks noChangeArrowheads="1"/>
          </p:cNvSpPr>
          <p:nvPr/>
        </p:nvSpPr>
        <p:spPr bwMode="auto">
          <a:xfrm>
            <a:off x="5791200" y="4495800"/>
            <a:ext cx="1905000" cy="1219200"/>
          </a:xfrm>
          <a:prstGeom prst="roundRect">
            <a:avLst>
              <a:gd name="adj" fmla="val 16667"/>
            </a:avLst>
          </a:prstGeom>
          <a:gradFill rotWithShape="1">
            <a:gsLst>
              <a:gs pos="0">
                <a:srgbClr val="95D4EE"/>
              </a:gs>
              <a:gs pos="64999">
                <a:srgbClr val="C9ECFD"/>
              </a:gs>
              <a:gs pos="100000">
                <a:srgbClr val="D6F3FF"/>
              </a:gs>
            </a:gsLst>
            <a:lin ang="16200000"/>
          </a:gradFill>
          <a:ln w="9525">
            <a:solidFill>
              <a:schemeClr val="accent1"/>
            </a:solidFill>
            <a:round/>
            <a:headEnd/>
            <a:tailEnd/>
          </a:ln>
          <a:effectLst>
            <a:outerShdw blurRad="63500" dist="381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3.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No Setup Cost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On Each Host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(Good)</a:t>
            </a:r>
          </a:p>
        </p:txBody>
      </p:sp>
      <p:cxnSp>
        <p:nvCxnSpPr>
          <p:cNvPr id="10" name="Straight Arrow Connector 9"/>
          <p:cNvCxnSpPr>
            <a:stCxn id="8" idx="0"/>
          </p:cNvCxnSpPr>
          <p:nvPr/>
        </p:nvCxnSpPr>
        <p:spPr>
          <a:xfrm rot="16200000" flipV="1">
            <a:off x="2609850" y="4019550"/>
            <a:ext cx="381000" cy="41910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 flipH="1" flipV="1">
            <a:off x="7620000" y="4114800"/>
            <a:ext cx="457200" cy="457200"/>
          </a:xfrm>
          <a:prstGeom prst="straightConnector1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4-8: Comparing IPsec Transport and Tunnel Modes</a:t>
            </a:r>
            <a:endParaRPr lang="en-US" sz="2400" dirty="0">
              <a:ea typeface="+mj-ea"/>
            </a:endParaRPr>
          </a:p>
        </p:txBody>
      </p:sp>
      <p:sp>
        <p:nvSpPr>
          <p:cNvPr id="3276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Lucida Sans Unicode" pitchFamily="8" charset="0"/>
                <a:ea typeface="ＭＳ Ｐゴシック" pitchFamily="8" charset="-128"/>
                <a:cs typeface="ＭＳ Ｐゴシック" pitchFamily="8" charset="-128"/>
              </a:rPr>
              <a:t>Copyright Pearson Prentice-Hall 2010</a:t>
            </a:r>
          </a:p>
        </p:txBody>
      </p:sp>
      <p:sp>
        <p:nvSpPr>
          <p:cNvPr id="3277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E3063B6-21AC-3843-B8E1-EC2243322EE5}" type="slidenum">
              <a:rPr lang="en-US"/>
              <a:pPr/>
              <a:t>18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1066800"/>
          <a:ext cx="8839200" cy="5105400"/>
        </p:xfrm>
        <a:graphic>
          <a:graphicData uri="http://schemas.openxmlformats.org/drawingml/2006/table">
            <a:tbl>
              <a:tblPr/>
              <a:tblGrid>
                <a:gridCol w="2946400"/>
                <a:gridCol w="2946400"/>
                <a:gridCol w="2946400"/>
              </a:tblGrid>
              <a:tr h="330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Characteristic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107157" marR="107157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Transport Mode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107157" marR="107157" marT="0"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Tunnel Mode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107157" marR="107157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</a:tr>
              <a:tr h="660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Uses an IPsec VPN Gateway?</a:t>
                      </a:r>
                    </a:p>
                  </a:txBody>
                  <a:tcPr marL="107157" marR="107157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No</a:t>
                      </a:r>
                    </a:p>
                  </a:txBody>
                  <a:tcPr marL="107157" marR="107157" marT="0"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Yes</a:t>
                      </a:r>
                    </a:p>
                  </a:txBody>
                  <a:tcPr marL="107157" marR="107157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Cryptographic Protection</a:t>
                      </a:r>
                    </a:p>
                  </a:txBody>
                  <a:tcPr marL="107157" marR="107157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All the way from the source host to the destination host, including the Internet and the two site networks.</a:t>
                      </a:r>
                    </a:p>
                  </a:txBody>
                  <a:tcPr marL="107157" marR="107157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Only over the Internet between the IPsec gateways. Not within the two site networks.</a:t>
                      </a:r>
                    </a:p>
                  </a:txBody>
                  <a:tcPr marL="107157" marR="107157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36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Setup Costs</a:t>
                      </a:r>
                    </a:p>
                  </a:txBody>
                  <a:tcPr marL="107157" marR="107157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High. Setup requires the creation of a digital certificate for each client and significant configuration work.</a:t>
                      </a:r>
                    </a:p>
                  </a:txBody>
                  <a:tcPr marL="107157" marR="107157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Low. Only the IPsec gateways must implement IPsec, so only they need digital certificates and need to be configured.</a:t>
                      </a:r>
                    </a:p>
                  </a:txBody>
                  <a:tcPr marL="107157" marR="107157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4-8: Comparing IPsec Transport and Tunnel Modes</a:t>
            </a:r>
            <a:endParaRPr lang="en-US" sz="2400" dirty="0">
              <a:ea typeface="+mj-ea"/>
            </a:endParaRPr>
          </a:p>
        </p:txBody>
      </p:sp>
      <p:sp>
        <p:nvSpPr>
          <p:cNvPr id="33793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Lucida Sans Unicode" pitchFamily="8" charset="0"/>
                <a:ea typeface="ＭＳ Ｐゴシック" pitchFamily="8" charset="-128"/>
                <a:cs typeface="ＭＳ Ｐゴシック" pitchFamily="8" charset="-128"/>
              </a:rPr>
              <a:t>Copyright Pearson Prentice-Hall 2010</a:t>
            </a:r>
          </a:p>
        </p:txBody>
      </p:sp>
      <p:sp>
        <p:nvSpPr>
          <p:cNvPr id="33794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EFB87BE-30FF-7940-9BCA-42D90CD009F9}" type="slidenum">
              <a:rPr lang="en-US"/>
              <a:pPr/>
              <a:t>19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1066800"/>
          <a:ext cx="8839200" cy="4191000"/>
        </p:xfrm>
        <a:graphic>
          <a:graphicData uri="http://schemas.openxmlformats.org/drawingml/2006/table">
            <a:tbl>
              <a:tblPr/>
              <a:tblGrid>
                <a:gridCol w="2946400"/>
                <a:gridCol w="2946400"/>
                <a:gridCol w="2946400"/>
              </a:tblGrid>
              <a:tr h="381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Characteristic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107157" marR="107157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Transport Mode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107157" marR="107157" marT="0"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Tunnel Mode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107157" marR="107157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Firewall Friendliness</a:t>
                      </a:r>
                    </a:p>
                  </a:txBody>
                  <a:tcPr marL="107157" marR="107157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Bad. A firewall at the border to a site cannot filter packets because the content is encrypted.</a:t>
                      </a:r>
                    </a:p>
                  </a:txBody>
                  <a:tcPr marL="107157" marR="107157" marT="0" marB="0" horzOverflow="overflow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Good. Each packet is decrypted by the IPsec gateway. A border firewall after the IPsec gateway can filter the decrypted packet.</a:t>
                      </a:r>
                    </a:p>
                  </a:txBody>
                  <a:tcPr marL="107157" marR="107157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24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The </a:t>
                      </a:r>
                      <a:r>
                        <a:rPr kumimoji="0" lang="ja-JP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  <a:ea typeface="ＭＳ Ｐゴシック" pitchFamily="8" charset="-128"/>
                        </a:rPr>
                        <a:t>“</a:t>
                      </a:r>
                      <a:r>
                        <a:rPr kumimoji="0" lang="en-US" altLang="ja-JP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Bottom Line</a:t>
                      </a:r>
                      <a:r>
                        <a:rPr kumimoji="0" lang="ja-JP" alt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  <a:ea typeface="ＭＳ Ｐゴシック" pitchFamily="8" charset="-128"/>
                        </a:rPr>
                        <a:t>”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107157" marR="107157" marT="0" marB="0" horzOverflow="overflow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End-to-end security at high cost.</a:t>
                      </a:r>
                    </a:p>
                  </a:txBody>
                  <a:tcPr marL="107157" marR="107157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Low cost and protects the packet over the most dangerous part of its journey.</a:t>
                      </a:r>
                    </a:p>
                  </a:txBody>
                  <a:tcPr marL="107157" marR="107157" marT="0" marB="0" horzOverflow="overflow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ea typeface="+mj-ea"/>
              </a:rPr>
              <a:t>4-1: Cryptographic System</a:t>
            </a:r>
            <a:endParaRPr lang="en-US" sz="2800" dirty="0">
              <a:ea typeface="+mj-ea"/>
            </a:endParaRPr>
          </a:p>
        </p:txBody>
      </p:sp>
      <p:sp>
        <p:nvSpPr>
          <p:cNvPr id="17409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Lucida Sans Unicode" pitchFamily="8" charset="0"/>
                <a:ea typeface="ＭＳ Ｐゴシック" pitchFamily="8" charset="-128"/>
                <a:cs typeface="ＭＳ Ｐゴシック" pitchFamily="8" charset="-128"/>
              </a:rPr>
              <a:t>Copyright Pearson Prentice-Hall 2010</a:t>
            </a:r>
          </a:p>
        </p:txBody>
      </p:sp>
      <p:sp>
        <p:nvSpPr>
          <p:cNvPr id="17410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BB18B04-746B-8640-B095-5506B4F4C603}" type="slidenum">
              <a:rPr lang="en-US"/>
              <a:pPr/>
              <a:t>2</a:t>
            </a:fld>
            <a:endParaRPr lang="en-US"/>
          </a:p>
        </p:txBody>
      </p:sp>
      <p:pic>
        <p:nvPicPr>
          <p:cNvPr id="17412" name="Picture 2" descr="S2C05F01 Cryptographic System Stag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1066800"/>
            <a:ext cx="8610600" cy="498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>
            <a:spLocks noChangeArrowheads="1"/>
          </p:cNvSpPr>
          <p:nvPr/>
        </p:nvSpPr>
        <p:spPr bwMode="auto">
          <a:xfrm>
            <a:off x="1752600" y="1066800"/>
            <a:ext cx="6019800" cy="7620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>
            <a:outerShdw blurRad="63500" dist="381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7" name="Rounded Rectangle 6"/>
          <p:cNvSpPr>
            <a:spLocks noChangeArrowheads="1"/>
          </p:cNvSpPr>
          <p:nvPr/>
        </p:nvSpPr>
        <p:spPr bwMode="auto">
          <a:xfrm>
            <a:off x="1752600" y="2133600"/>
            <a:ext cx="6019800" cy="25908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>
            <a:outerShdw blurRad="63500" dist="381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Rounded Rectangle 7"/>
          <p:cNvSpPr>
            <a:spLocks noChangeArrowheads="1"/>
          </p:cNvSpPr>
          <p:nvPr/>
        </p:nvSpPr>
        <p:spPr bwMode="auto">
          <a:xfrm>
            <a:off x="1905000" y="5029200"/>
            <a:ext cx="6019800" cy="1143000"/>
          </a:xfrm>
          <a:prstGeom prst="roundRect">
            <a:avLst>
              <a:gd name="adj" fmla="val 16667"/>
            </a:avLst>
          </a:prstGeom>
          <a:noFill/>
          <a:ln w="28575">
            <a:solidFill>
              <a:schemeClr val="accent1"/>
            </a:solidFill>
            <a:round/>
            <a:headEnd/>
            <a:tailEnd/>
          </a:ln>
          <a:effectLst>
            <a:outerShdw blurRad="63500" dist="38100" dir="5400000" rotWithShape="0">
              <a:srgbClr val="000000">
                <a:alpha val="34999"/>
              </a:srgbClr>
            </a:outerShdw>
          </a:effectLst>
        </p:spPr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dk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ea typeface="+mj-ea"/>
              </a:rPr>
              <a:t>4-6: IP Security (IPsec) versus SSL/TLS</a:t>
            </a:r>
            <a:endParaRPr lang="en-US" sz="2800" dirty="0">
              <a:ea typeface="+mj-ea"/>
            </a:endParaRPr>
          </a:p>
        </p:txBody>
      </p:sp>
      <p:sp>
        <p:nvSpPr>
          <p:cNvPr id="3481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Lucida Sans Unicode" pitchFamily="8" charset="0"/>
                <a:ea typeface="ＭＳ Ｐゴシック" pitchFamily="8" charset="-128"/>
                <a:cs typeface="ＭＳ Ｐゴシック" pitchFamily="8" charset="-128"/>
              </a:rPr>
              <a:t>Copyright Pearson Prentice-Hall 2010</a:t>
            </a:r>
          </a:p>
        </p:txBody>
      </p:sp>
      <p:sp>
        <p:nvSpPr>
          <p:cNvPr id="3481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A2CBCF31-B2F0-0A49-BC90-925A1FD58BC0}" type="slidenum">
              <a:rPr lang="en-US"/>
              <a:pPr/>
              <a:t>20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1219200"/>
          <a:ext cx="8534400" cy="4953000"/>
        </p:xfrm>
        <a:graphic>
          <a:graphicData uri="http://schemas.openxmlformats.org/drawingml/2006/table">
            <a:tbl>
              <a:tblPr/>
              <a:tblGrid>
                <a:gridCol w="4818063"/>
                <a:gridCol w="1917700"/>
                <a:gridCol w="1798637"/>
              </a:tblGrid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128588" marR="1285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SSL/TLS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128588" marR="128588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8" charset="0"/>
                        </a:rPr>
                        <a:t>IPsec</a:t>
                      </a:r>
                      <a:endParaRPr kumimoji="0" lang="en-US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8" charset="0"/>
                      </a:endParaRPr>
                    </a:p>
                  </a:txBody>
                  <a:tcPr marL="128588" marR="128588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808080"/>
                    </a:solidFill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Cryptographic security standard</a:t>
                      </a:r>
                    </a:p>
                  </a:txBody>
                  <a:tcPr marL="128588" marR="1285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Yes</a:t>
                      </a:r>
                    </a:p>
                  </a:txBody>
                  <a:tcPr marL="128588" marR="128588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Yes</a:t>
                      </a:r>
                    </a:p>
                  </a:txBody>
                  <a:tcPr marL="128588" marR="128588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Cryptographic security protections</a:t>
                      </a:r>
                    </a:p>
                  </a:txBody>
                  <a:tcPr marL="128588" marR="1285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Good</a:t>
                      </a:r>
                    </a:p>
                  </a:txBody>
                  <a:tcPr marL="128588" marR="128588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Gold Standard</a:t>
                      </a:r>
                    </a:p>
                  </a:txBody>
                  <a:tcPr marL="128588" marR="128588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1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itchFamily="8" charset="0"/>
                        </a:rPr>
                        <a:t>Supports central management</a:t>
                      </a:r>
                    </a:p>
                  </a:txBody>
                  <a:tcPr marL="128588" marR="1285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No</a:t>
                      </a:r>
                    </a:p>
                  </a:txBody>
                  <a:tcPr marL="128588" marR="128588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Yes</a:t>
                      </a:r>
                    </a:p>
                  </a:txBody>
                  <a:tcPr marL="128588" marR="128588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Complexity and expense</a:t>
                      </a:r>
                    </a:p>
                  </a:txBody>
                  <a:tcPr marL="128588" marR="1285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Lower</a:t>
                      </a:r>
                    </a:p>
                  </a:txBody>
                  <a:tcPr marL="128588" marR="128588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Higher</a:t>
                      </a:r>
                    </a:p>
                  </a:txBody>
                  <a:tcPr marL="128588" marR="128588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Layer of operation</a:t>
                      </a:r>
                    </a:p>
                  </a:txBody>
                  <a:tcPr marL="128588" marR="1285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Transport</a:t>
                      </a:r>
                    </a:p>
                  </a:txBody>
                  <a:tcPr marL="128588" marR="128588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Internet</a:t>
                      </a:r>
                    </a:p>
                  </a:txBody>
                  <a:tcPr marL="128588" marR="128588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Transparently protects all higher-layer traffic</a:t>
                      </a:r>
                    </a:p>
                  </a:txBody>
                  <a:tcPr marL="128588" marR="1285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No</a:t>
                      </a:r>
                    </a:p>
                  </a:txBody>
                  <a:tcPr marL="128588" marR="128588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Yes</a:t>
                      </a:r>
                    </a:p>
                  </a:txBody>
                  <a:tcPr marL="128588" marR="128588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127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Works with IPv4 and IPv6</a:t>
                      </a:r>
                    </a:p>
                  </a:txBody>
                  <a:tcPr marL="128588" marR="1285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NA</a:t>
                      </a:r>
                    </a:p>
                  </a:txBody>
                  <a:tcPr marL="128588" marR="128588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Yes</a:t>
                      </a:r>
                    </a:p>
                  </a:txBody>
                  <a:tcPr marL="128588" marR="128588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255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Modes of operation</a:t>
                      </a:r>
                    </a:p>
                  </a:txBody>
                  <a:tcPr marL="128588" marR="128588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NA</a:t>
                      </a:r>
                    </a:p>
                  </a:txBody>
                  <a:tcPr marL="128588" marR="128588" marT="0" marB="0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0">
                        <a:lnSpc>
                          <a:spcPct val="100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8" charset="0"/>
                        </a:rPr>
                        <a:t>Transport, Tunnel</a:t>
                      </a:r>
                    </a:p>
                  </a:txBody>
                  <a:tcPr marL="128588" marR="128588" marT="0" marB="0" horzOverflow="overflow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7159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4-9: IPsec Security Associations</a:t>
            </a:r>
            <a:endParaRPr lang="en-US" sz="2400" dirty="0">
              <a:ea typeface="+mj-ea"/>
            </a:endParaRPr>
          </a:p>
        </p:txBody>
      </p:sp>
      <p:sp>
        <p:nvSpPr>
          <p:cNvPr id="35841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Lucida Sans Unicode" pitchFamily="8" charset="0"/>
                <a:ea typeface="ＭＳ Ｐゴシック" pitchFamily="8" charset="-128"/>
                <a:cs typeface="ＭＳ Ｐゴシック" pitchFamily="8" charset="-128"/>
              </a:rPr>
              <a:t>Copyright Pearson Prentice-Hall 2010</a:t>
            </a:r>
          </a:p>
        </p:txBody>
      </p:sp>
      <p:sp>
        <p:nvSpPr>
          <p:cNvPr id="35842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902BC35D-B710-244C-ABED-519885D80986}" type="slidenum">
              <a:rPr lang="en-US"/>
              <a:pPr/>
              <a:t>21</a:t>
            </a:fld>
            <a:endParaRPr lang="en-US"/>
          </a:p>
        </p:txBody>
      </p:sp>
      <p:pic>
        <p:nvPicPr>
          <p:cNvPr id="35844" name="Picture 1" descr="S2C05F08 IPsec SAs"/>
          <p:cNvPicPr>
            <a:picLocks noChangeAspect="1" noChangeArrowheads="1"/>
          </p:cNvPicPr>
          <p:nvPr/>
        </p:nvPicPr>
        <p:blipFill>
          <a:blip r:embed="rId2"/>
          <a:srcRect r="4202"/>
          <a:stretch>
            <a:fillRect/>
          </a:stretch>
        </p:blipFill>
        <p:spPr bwMode="auto">
          <a:xfrm>
            <a:off x="76200" y="914400"/>
            <a:ext cx="8931275" cy="556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5" name="TextBox 6"/>
          <p:cNvSpPr txBox="1">
            <a:spLocks noChangeArrowheads="1"/>
          </p:cNvSpPr>
          <p:nvPr/>
        </p:nvSpPr>
        <p:spPr bwMode="auto">
          <a:xfrm>
            <a:off x="6096000" y="1447800"/>
            <a:ext cx="27511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r>
              <a:rPr lang="en-US"/>
              <a:t>Kind of like a cipher suite</a:t>
            </a:r>
          </a:p>
        </p:txBody>
      </p:sp>
      <p:sp>
        <p:nvSpPr>
          <p:cNvPr id="8" name="Line Callout 1 (Border and Accent Bar) 7"/>
          <p:cNvSpPr/>
          <p:nvPr/>
        </p:nvSpPr>
        <p:spPr>
          <a:xfrm>
            <a:off x="3276600" y="4267200"/>
            <a:ext cx="1143000" cy="917575"/>
          </a:xfrm>
          <a:prstGeom prst="accentBorderCallout1">
            <a:avLst>
              <a:gd name="adj1" fmla="val 18750"/>
              <a:gd name="adj2" fmla="val -8333"/>
              <a:gd name="adj3" fmla="val 150732"/>
              <a:gd name="adj4" fmla="val 8759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200" dirty="0"/>
              <a:t>Enables Central Management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Cryptographic System Standards</a:t>
            </a:r>
            <a:endParaRPr lang="en-US" dirty="0">
              <a:ea typeface="+mj-ea"/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152400" y="1481138"/>
            <a:ext cx="5105400" cy="4525962"/>
          </a:xfrm>
        </p:spPr>
        <p:txBody>
          <a:bodyPr>
            <a:normAutofit/>
          </a:bodyPr>
          <a:lstStyle/>
          <a:p>
            <a:pPr eaLnBrk="1" hangingPunct="1">
              <a:lnSpc>
                <a:spcPct val="70000"/>
              </a:lnSpc>
            </a:pPr>
            <a:r>
              <a:rPr lang="en-US" sz="1500">
                <a:ea typeface="ＭＳ Ｐゴシック" pitchFamily="8" charset="-128"/>
                <a:cs typeface="ＭＳ Ｐゴシック" pitchFamily="8" charset="-128"/>
              </a:rPr>
              <a:t>Transmission across Un-trusted Networks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1300"/>
              <a:t>Internet, Wireless LAN</a:t>
            </a:r>
            <a:r>
              <a:rPr lang="ja-JP" altLang="en-US" sz="1300">
                <a:ea typeface="ＭＳ Ｐゴシック" pitchFamily="8" charset="-128"/>
              </a:rPr>
              <a:t>’</a:t>
            </a:r>
            <a:r>
              <a:rPr lang="en-US" altLang="ja-JP" sz="1300"/>
              <a:t>s, etc.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1300"/>
              <a:t>Companies will (should) apply Cryptographic Systems</a:t>
            </a:r>
          </a:p>
          <a:p>
            <a:pPr lvl="2" eaLnBrk="1" hangingPunct="1">
              <a:lnSpc>
                <a:spcPct val="70000"/>
              </a:lnSpc>
            </a:pPr>
            <a:r>
              <a:rPr lang="en-US" sz="1300">
                <a:ea typeface="ＭＳ Ｐゴシック" pitchFamily="8" charset="-128"/>
              </a:rPr>
              <a:t>Virtual Private Network (VPN)</a:t>
            </a:r>
          </a:p>
          <a:p>
            <a:pPr eaLnBrk="1" hangingPunct="1">
              <a:lnSpc>
                <a:spcPct val="70000"/>
              </a:lnSpc>
            </a:pPr>
            <a:r>
              <a:rPr lang="en-US" sz="1500">
                <a:ea typeface="ＭＳ Ｐゴシック" pitchFamily="8" charset="-128"/>
                <a:cs typeface="ＭＳ Ｐゴシック" pitchFamily="8" charset="-128"/>
              </a:rPr>
              <a:t>SSL/TLS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1300"/>
              <a:t>Secure Socket Layer/</a:t>
            </a:r>
            <a:r>
              <a:rPr lang="en-US" sz="1300" i="1"/>
              <a:t>Transport</a:t>
            </a:r>
            <a:r>
              <a:rPr lang="en-US" sz="1300"/>
              <a:t> Layer Security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1300"/>
              <a:t>Non-Transparent, doesn</a:t>
            </a:r>
            <a:r>
              <a:rPr lang="ja-JP" altLang="en-US" sz="1300">
                <a:ea typeface="ＭＳ Ｐゴシック" pitchFamily="8" charset="-128"/>
              </a:rPr>
              <a:t>’</a:t>
            </a:r>
            <a:r>
              <a:rPr lang="en-US" altLang="ja-JP" sz="1300"/>
              <a:t>t automatically protect application messages.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1300"/>
              <a:t>Only messages from applications that are SSL/TSL aware</a:t>
            </a:r>
          </a:p>
          <a:p>
            <a:pPr lvl="2" eaLnBrk="1" hangingPunct="1">
              <a:lnSpc>
                <a:spcPct val="70000"/>
              </a:lnSpc>
            </a:pPr>
            <a:r>
              <a:rPr lang="en-US" sz="1300">
                <a:ea typeface="ＭＳ Ｐゴシック" pitchFamily="8" charset="-128"/>
              </a:rPr>
              <a:t>Web Browsers/Web Servers; Many email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1300">
                <a:hlinkClick r:id="rId2"/>
              </a:rPr>
              <a:t>But there</a:t>
            </a:r>
            <a:r>
              <a:rPr lang="ja-JP" altLang="en-US" sz="1300">
                <a:ea typeface="ＭＳ Ｐゴシック" pitchFamily="8" charset="-128"/>
                <a:hlinkClick r:id="rId2"/>
              </a:rPr>
              <a:t>’</a:t>
            </a:r>
            <a:r>
              <a:rPr lang="en-US" altLang="ja-JP" sz="1300">
                <a:hlinkClick r:id="rId2"/>
              </a:rPr>
              <a:t>s a problem</a:t>
            </a:r>
            <a:endParaRPr lang="en-US" altLang="ja-JP" sz="1300"/>
          </a:p>
          <a:p>
            <a:pPr eaLnBrk="1" hangingPunct="1">
              <a:lnSpc>
                <a:spcPct val="70000"/>
              </a:lnSpc>
            </a:pPr>
            <a:r>
              <a:rPr lang="en-US" sz="1500">
                <a:ea typeface="ＭＳ Ｐゴシック" pitchFamily="8" charset="-128"/>
                <a:cs typeface="ＭＳ Ｐゴシック" pitchFamily="8" charset="-128"/>
              </a:rPr>
              <a:t>IPsec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1300"/>
              <a:t>Operates on the </a:t>
            </a:r>
            <a:r>
              <a:rPr lang="en-US" sz="1300" i="1"/>
              <a:t>Internet</a:t>
            </a:r>
            <a:r>
              <a:rPr lang="en-US" sz="1300"/>
              <a:t> layer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1300"/>
              <a:t>Everything in IP packet data file is protected</a:t>
            </a:r>
          </a:p>
          <a:p>
            <a:pPr lvl="1" eaLnBrk="1" hangingPunct="1">
              <a:lnSpc>
                <a:spcPct val="70000"/>
              </a:lnSpc>
            </a:pPr>
            <a:r>
              <a:rPr lang="en-US" sz="1300"/>
              <a:t>Transparent protection – applications and transport layer are protected (see Module A)</a:t>
            </a:r>
          </a:p>
          <a:p>
            <a:pPr lvl="1" eaLnBrk="1" hangingPunct="1">
              <a:lnSpc>
                <a:spcPct val="70000"/>
              </a:lnSpc>
            </a:pPr>
            <a:endParaRPr lang="en-US" sz="1300"/>
          </a:p>
        </p:txBody>
      </p:sp>
      <p:sp>
        <p:nvSpPr>
          <p:cNvPr id="18435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Lucida Sans Unicode" pitchFamily="8" charset="0"/>
                <a:ea typeface="ＭＳ Ｐゴシック" pitchFamily="8" charset="-128"/>
                <a:cs typeface="ＭＳ Ｐゴシック" pitchFamily="8" charset="-128"/>
              </a:rPr>
              <a:t>Copyright Pearson Prentice-Hall 2010</a:t>
            </a:r>
          </a:p>
        </p:txBody>
      </p:sp>
      <p:sp>
        <p:nvSpPr>
          <p:cNvPr id="1843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277DD4E-AE25-9A4C-85BD-1E7E05983E25}" type="slidenum">
              <a:rPr lang="en-US"/>
              <a:pPr/>
              <a:t>3</a:t>
            </a:fld>
            <a:endParaRPr lang="en-US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029200" y="2590800"/>
          <a:ext cx="3962400" cy="2209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981200"/>
                <a:gridCol w="1981200"/>
              </a:tblGrid>
              <a:tr h="327378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Layer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Hybrid</a:t>
                      </a:r>
                      <a:r>
                        <a:rPr lang="en-US" sz="1100" baseline="0" dirty="0" smtClean="0"/>
                        <a:t> TCP/IP-OSI</a:t>
                      </a:r>
                      <a:endParaRPr lang="en-US" sz="1100" dirty="0"/>
                    </a:p>
                  </a:txBody>
                  <a:tcPr/>
                </a:tc>
              </a:tr>
              <a:tr h="327378"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Application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Application</a:t>
                      </a:r>
                      <a:endParaRPr lang="en-US" sz="1100" dirty="0"/>
                    </a:p>
                  </a:txBody>
                  <a:tcPr/>
                </a:tc>
              </a:tr>
              <a:tr h="572910">
                <a:tc rowSpan="2">
                  <a:txBody>
                    <a:bodyPr/>
                    <a:lstStyle/>
                    <a:p>
                      <a:r>
                        <a:rPr lang="en-US" sz="1100" dirty="0" smtClean="0"/>
                        <a:t>Internet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Transport (TCP,</a:t>
                      </a:r>
                      <a:r>
                        <a:rPr lang="en-US" sz="1100" baseline="0" dirty="0" smtClean="0"/>
                        <a:t> UDP)</a:t>
                      </a:r>
                      <a:endParaRPr lang="en-US" sz="1100" dirty="0"/>
                    </a:p>
                  </a:txBody>
                  <a:tcPr/>
                </a:tc>
              </a:tr>
              <a:tr h="3273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IP</a:t>
                      </a:r>
                      <a:endParaRPr lang="en-US" sz="1100" dirty="0"/>
                    </a:p>
                  </a:txBody>
                  <a:tcPr/>
                </a:tc>
              </a:tr>
              <a:tr h="327378">
                <a:tc rowSpan="2">
                  <a:txBody>
                    <a:bodyPr/>
                    <a:lstStyle/>
                    <a:p>
                      <a:r>
                        <a:rPr lang="en-US" sz="1100" dirty="0" smtClean="0"/>
                        <a:t>Single Network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Data Link</a:t>
                      </a:r>
                      <a:endParaRPr lang="en-US" sz="1100" dirty="0"/>
                    </a:p>
                  </a:txBody>
                  <a:tcPr/>
                </a:tc>
              </a:tr>
              <a:tr h="327378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Physical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228600" y="274638"/>
            <a:ext cx="8229600" cy="7921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4-2: Virtual Private Networks (VPNs)</a:t>
            </a:r>
            <a:endParaRPr lang="en-US" sz="2400" dirty="0">
              <a:ea typeface="+mj-ea"/>
            </a:endParaRPr>
          </a:p>
        </p:txBody>
      </p:sp>
      <p:sp>
        <p:nvSpPr>
          <p:cNvPr id="1945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Lucida Sans Unicode" pitchFamily="8" charset="0"/>
                <a:ea typeface="ＭＳ Ｐゴシック" pitchFamily="8" charset="-128"/>
                <a:cs typeface="ＭＳ Ｐゴシック" pitchFamily="8" charset="-128"/>
              </a:rPr>
              <a:t>Copyright Pearson Prentice-Hall 2010</a:t>
            </a:r>
          </a:p>
        </p:txBody>
      </p:sp>
      <p:sp>
        <p:nvSpPr>
          <p:cNvPr id="1945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CCC46E6-A502-BC42-8A19-7E5E0B6D9B07}" type="slidenum">
              <a:rPr lang="en-US"/>
              <a:pPr/>
              <a:t>4</a:t>
            </a:fld>
            <a:endParaRPr lang="en-US"/>
          </a:p>
        </p:txBody>
      </p:sp>
      <p:pic>
        <p:nvPicPr>
          <p:cNvPr id="19460" name="Picture 2" descr="S2C05F02 VPN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" y="1066800"/>
            <a:ext cx="8969375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Line Callout 1 (Border and Accent Bar) 8"/>
          <p:cNvSpPr/>
          <p:nvPr/>
        </p:nvSpPr>
        <p:spPr>
          <a:xfrm>
            <a:off x="3810000" y="4953000"/>
            <a:ext cx="1143000" cy="990600"/>
          </a:xfrm>
          <a:prstGeom prst="accentBorderCallout1">
            <a:avLst>
              <a:gd name="adj1" fmla="val 18750"/>
              <a:gd name="adj2" fmla="val -8333"/>
              <a:gd name="adj3" fmla="val -71106"/>
              <a:gd name="adj4" fmla="val -409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rgbClr val="FFFFFF"/>
                </a:solidFill>
                <a:ea typeface="ＭＳ Ｐゴシック" pitchFamily="8" charset="-128"/>
                <a:cs typeface="ＭＳ Ｐゴシック" pitchFamily="8" charset="-128"/>
              </a:rPr>
              <a:t>SSL/TSL</a:t>
            </a:r>
          </a:p>
          <a:p>
            <a:pPr algn="ctr"/>
            <a:r>
              <a:rPr lang="en-US">
                <a:solidFill>
                  <a:srgbClr val="FFFFFF"/>
                </a:solidFill>
                <a:ea typeface="ＭＳ Ｐゴシック" pitchFamily="8" charset="-128"/>
                <a:cs typeface="ＭＳ Ｐゴシック" pitchFamily="8" charset="-128"/>
              </a:rPr>
              <a:t>Or</a:t>
            </a:r>
          </a:p>
          <a:p>
            <a:pPr algn="ctr"/>
            <a:r>
              <a:rPr lang="en-US">
                <a:solidFill>
                  <a:srgbClr val="FFFFFF"/>
                </a:solidFill>
                <a:ea typeface="ＭＳ Ｐゴシック" pitchFamily="8" charset="-128"/>
                <a:cs typeface="ＭＳ Ｐゴシック" pitchFamily="8" charset="-128"/>
              </a:rPr>
              <a:t>Ipsec </a:t>
            </a:r>
            <a:r>
              <a:rPr lang="en-US" sz="1200">
                <a:solidFill>
                  <a:srgbClr val="FFFFFF"/>
                </a:solidFill>
                <a:ea typeface="ＭＳ Ｐゴシック" pitchFamily="8" charset="-128"/>
                <a:cs typeface="ＭＳ Ｐゴシック" pitchFamily="8" charset="-128"/>
              </a:rPr>
              <a:t>(Transport)</a:t>
            </a:r>
            <a:endParaRPr lang="en-US">
              <a:solidFill>
                <a:srgbClr val="FFFFFF"/>
              </a:solidFill>
              <a:ea typeface="ＭＳ Ｐゴシック" pitchFamily="8" charset="-128"/>
              <a:cs typeface="ＭＳ Ｐゴシック" pitchFamily="8" charset="-128"/>
            </a:endParaRPr>
          </a:p>
        </p:txBody>
      </p:sp>
      <p:sp>
        <p:nvSpPr>
          <p:cNvPr id="10" name="Line Callout 1 (Border and Accent Bar) 9"/>
          <p:cNvSpPr/>
          <p:nvPr/>
        </p:nvSpPr>
        <p:spPr>
          <a:xfrm>
            <a:off x="6248400" y="5638800"/>
            <a:ext cx="914400" cy="612775"/>
          </a:xfrm>
          <a:prstGeom prst="accentBorderCallout1">
            <a:avLst>
              <a:gd name="adj1" fmla="val 18750"/>
              <a:gd name="adj2" fmla="val -8333"/>
              <a:gd name="adj3" fmla="val -71106"/>
              <a:gd name="adj4" fmla="val -40978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/>
              <a:t>SSL/TSL</a:t>
            </a:r>
          </a:p>
        </p:txBody>
      </p:sp>
      <p:sp>
        <p:nvSpPr>
          <p:cNvPr id="11" name="Line Callout 1 (Border and Accent Bar) 10"/>
          <p:cNvSpPr/>
          <p:nvPr/>
        </p:nvSpPr>
        <p:spPr>
          <a:xfrm>
            <a:off x="5410200" y="990600"/>
            <a:ext cx="914400" cy="612775"/>
          </a:xfrm>
          <a:prstGeom prst="accentBorderCallout1">
            <a:avLst>
              <a:gd name="adj1" fmla="val 18750"/>
              <a:gd name="adj2" fmla="val -8333"/>
              <a:gd name="adj3" fmla="val 124345"/>
              <a:gd name="adj4" fmla="val -113729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>
                <a:solidFill>
                  <a:srgbClr val="FFFFFF"/>
                </a:solidFill>
                <a:ea typeface="ＭＳ Ｐゴシック" pitchFamily="8" charset="-128"/>
                <a:cs typeface="ＭＳ Ｐゴシック" pitchFamily="8" charset="-128"/>
              </a:rPr>
              <a:t>Ipsec </a:t>
            </a:r>
            <a:r>
              <a:rPr lang="en-US" sz="1200">
                <a:solidFill>
                  <a:srgbClr val="FFFFFF"/>
                </a:solidFill>
                <a:ea typeface="ＭＳ Ｐゴシック" pitchFamily="8" charset="-128"/>
                <a:cs typeface="ＭＳ Ｐゴシック" pitchFamily="8" charset="-128"/>
              </a:rPr>
              <a:t>(Tunnel)</a:t>
            </a:r>
            <a:endParaRPr lang="en-US">
              <a:solidFill>
                <a:srgbClr val="FFFFFF"/>
              </a:solidFill>
              <a:ea typeface="ＭＳ Ｐゴシック" pitchFamily="8" charset="-128"/>
              <a:cs typeface="ＭＳ Ｐゴシック" pitchFamily="8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Host-to-Host </a:t>
            </a:r>
            <a:r>
              <a:rPr lang="en-US" dirty="0" err="1" smtClean="0">
                <a:ea typeface="+mj-ea"/>
              </a:rPr>
              <a:t>VPNs</a:t>
            </a:r>
            <a:endParaRPr lang="en-US" dirty="0">
              <a:ea typeface="+mj-ea"/>
            </a:endParaRPr>
          </a:p>
        </p:txBody>
      </p:sp>
      <p:sp>
        <p:nvSpPr>
          <p:cNvPr id="20481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8" charset="-128"/>
                <a:cs typeface="ＭＳ Ｐゴシック" pitchFamily="8" charset="-128"/>
              </a:rPr>
              <a:t>Connect one Client to one Server</a:t>
            </a:r>
          </a:p>
        </p:txBody>
      </p:sp>
      <p:sp>
        <p:nvSpPr>
          <p:cNvPr id="20483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Lucida Sans Unicode" pitchFamily="8" charset="0"/>
                <a:ea typeface="ＭＳ Ｐゴシック" pitchFamily="8" charset="-128"/>
                <a:cs typeface="ＭＳ Ｐゴシック" pitchFamily="8" charset="-128"/>
              </a:rPr>
              <a:t>Copyright Pearson Prentice-Hall 2010</a:t>
            </a:r>
          </a:p>
        </p:txBody>
      </p:sp>
      <p:sp>
        <p:nvSpPr>
          <p:cNvPr id="20484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05AC626-F0BF-ED41-B7E1-914A19A88242}" type="slidenum">
              <a:rPr lang="en-US"/>
              <a:pPr/>
              <a:t>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4-3: Host-to-Host SSL/TLS VPN</a:t>
            </a:r>
            <a:endParaRPr lang="en-US" sz="2400" dirty="0">
              <a:ea typeface="+mj-ea"/>
            </a:endParaRPr>
          </a:p>
        </p:txBody>
      </p:sp>
      <p:sp>
        <p:nvSpPr>
          <p:cNvPr id="21505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Lucida Sans Unicode" pitchFamily="8" charset="0"/>
                <a:ea typeface="ＭＳ Ｐゴシック" pitchFamily="8" charset="-128"/>
                <a:cs typeface="ＭＳ Ｐゴシック" pitchFamily="8" charset="-128"/>
              </a:rPr>
              <a:t>Copyright Pearson Prentice-Hall 2010</a:t>
            </a:r>
          </a:p>
        </p:txBody>
      </p:sp>
      <p:sp>
        <p:nvSpPr>
          <p:cNvPr id="21506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EDA7934-1286-5F4E-98E4-22226EC30D8A}" type="slidenum">
              <a:rPr lang="en-US"/>
              <a:pPr/>
              <a:t>6</a:t>
            </a:fld>
            <a:endParaRPr lang="en-US"/>
          </a:p>
        </p:txBody>
      </p:sp>
      <p:pic>
        <p:nvPicPr>
          <p:cNvPr id="21508" name="Picture 2" descr="Figure_4-03 March 29 SSL-TLS VP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363" y="1435100"/>
            <a:ext cx="8905875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ounded Rectangle 5"/>
          <p:cNvSpPr/>
          <p:nvPr/>
        </p:nvSpPr>
        <p:spPr>
          <a:xfrm>
            <a:off x="2514600" y="2209800"/>
            <a:ext cx="4267200" cy="68580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Remote Access </a:t>
            </a:r>
            <a:r>
              <a:rPr lang="en-US" dirty="0" err="1" smtClean="0">
                <a:ea typeface="+mj-ea"/>
              </a:rPr>
              <a:t>VPNs</a:t>
            </a:r>
            <a:endParaRPr lang="en-US" dirty="0">
              <a:ea typeface="+mj-ea"/>
            </a:endParaRPr>
          </a:p>
        </p:txBody>
      </p:sp>
      <p:sp>
        <p:nvSpPr>
          <p:cNvPr id="22529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sz="2500">
                <a:ea typeface="ＭＳ Ｐゴシック" pitchFamily="8" charset="-128"/>
                <a:cs typeface="ＭＳ Ｐゴシック" pitchFamily="8" charset="-128"/>
              </a:rPr>
              <a:t>Connects a single Client to a Network</a:t>
            </a:r>
          </a:p>
          <a:p>
            <a:pPr eaLnBrk="1" hangingPunct="1">
              <a:lnSpc>
                <a:spcPct val="90000"/>
              </a:lnSpc>
            </a:pPr>
            <a:r>
              <a:rPr lang="en-US" sz="2500">
                <a:ea typeface="ＭＳ Ｐゴシック" pitchFamily="8" charset="-128"/>
                <a:cs typeface="ＭＳ Ｐゴシック" pitchFamily="8" charset="-128"/>
              </a:rPr>
              <a:t>Connection is to a VPN Gateway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/>
              <a:t>Used for Authentication and Access Control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/>
              <a:t>Depending on Access Authorization connection can be to multiple computers on the network.</a:t>
            </a:r>
          </a:p>
          <a:p>
            <a:pPr eaLnBrk="1" hangingPunct="1">
              <a:lnSpc>
                <a:spcPct val="90000"/>
              </a:lnSpc>
            </a:pPr>
            <a:r>
              <a:rPr lang="en-US" sz="2500">
                <a:ea typeface="ＭＳ Ｐゴシック" pitchFamily="8" charset="-128"/>
                <a:cs typeface="ＭＳ Ｐゴシック" pitchFamily="8" charset="-128"/>
              </a:rPr>
              <a:t>Uses SSL/TSL between Browser and Gateway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/>
              <a:t>The Gateway is a WebServer to SSL/TSL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/>
              <a:t>SSL/TSL protects messages between client and Gateway</a:t>
            </a:r>
          </a:p>
          <a:p>
            <a:pPr lvl="1" eaLnBrk="1" hangingPunct="1">
              <a:lnSpc>
                <a:spcPct val="90000"/>
              </a:lnSpc>
            </a:pPr>
            <a:r>
              <a:rPr lang="en-US" sz="2100"/>
              <a:t>Gateway authenticates with the client via Public Key Authentication</a:t>
            </a:r>
          </a:p>
        </p:txBody>
      </p:sp>
      <p:sp>
        <p:nvSpPr>
          <p:cNvPr id="22531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Lucida Sans Unicode" pitchFamily="8" charset="0"/>
                <a:ea typeface="ＭＳ Ｐゴシック" pitchFamily="8" charset="-128"/>
                <a:cs typeface="ＭＳ Ｐゴシック" pitchFamily="8" charset="-128"/>
              </a:rPr>
              <a:t>Copyright Pearson Prentice-Hall 2010</a:t>
            </a:r>
          </a:p>
        </p:txBody>
      </p:sp>
      <p:sp>
        <p:nvSpPr>
          <p:cNvPr id="22532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EC4E564-33B3-B446-9229-769F27AF1A2A}" type="slidenum">
              <a:rPr lang="en-US"/>
              <a:pPr/>
              <a:t>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n-US" dirty="0" smtClean="0">
                <a:ea typeface="+mj-ea"/>
              </a:rPr>
              <a:t>Types of Remote Access Connections</a:t>
            </a:r>
            <a:endParaRPr lang="en-US" dirty="0">
              <a:ea typeface="+mj-ea"/>
            </a:endParaRPr>
          </a:p>
        </p:txBody>
      </p:sp>
      <p:sp>
        <p:nvSpPr>
          <p:cNvPr id="23553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>
                <a:ea typeface="ＭＳ Ｐゴシック" pitchFamily="8" charset="-128"/>
                <a:cs typeface="ＭＳ Ｐゴシック" pitchFamily="8" charset="-128"/>
              </a:rPr>
              <a:t>Web server</a:t>
            </a:r>
          </a:p>
          <a:p>
            <a:pPr eaLnBrk="1" hangingPunct="1"/>
            <a:r>
              <a:rPr lang="en-US">
                <a:ea typeface="ＭＳ Ｐゴシック" pitchFamily="8" charset="-128"/>
                <a:cs typeface="ＭＳ Ｐゴシック" pitchFamily="8" charset="-128"/>
              </a:rPr>
              <a:t>Database server</a:t>
            </a:r>
          </a:p>
          <a:p>
            <a:pPr lvl="1" eaLnBrk="1" hangingPunct="1"/>
            <a:r>
              <a:rPr lang="en-US"/>
              <a:t>Gateway translates browser requests to Queries to database</a:t>
            </a:r>
          </a:p>
          <a:p>
            <a:pPr lvl="1" eaLnBrk="1" hangingPunct="1"/>
            <a:r>
              <a:rPr lang="en-US"/>
              <a:t>Gateway translates database response to web pages </a:t>
            </a:r>
            <a:r>
              <a:rPr lang="ja-JP" altLang="en-US">
                <a:ea typeface="ＭＳ Ｐゴシック" pitchFamily="8" charset="-128"/>
              </a:rPr>
              <a:t>“</a:t>
            </a:r>
            <a:r>
              <a:rPr lang="en-US" altLang="ja-JP"/>
              <a:t>webifies</a:t>
            </a:r>
            <a:r>
              <a:rPr lang="ja-JP" altLang="en-US">
                <a:ea typeface="ＭＳ Ｐゴシック" pitchFamily="8" charset="-128"/>
              </a:rPr>
              <a:t>”</a:t>
            </a:r>
            <a:endParaRPr lang="en-US" altLang="ja-JP"/>
          </a:p>
          <a:p>
            <a:pPr eaLnBrk="1" hangingPunct="1"/>
            <a:r>
              <a:rPr lang="en-US">
                <a:ea typeface="ＭＳ Ｐゴシック" pitchFamily="8" charset="-128"/>
                <a:cs typeface="ＭＳ Ｐゴシック" pitchFamily="8" charset="-128"/>
              </a:rPr>
              <a:t>Router</a:t>
            </a:r>
          </a:p>
          <a:p>
            <a:pPr lvl="1" eaLnBrk="1" hangingPunct="1"/>
            <a:r>
              <a:rPr lang="en-US"/>
              <a:t>Connection to subnet of network</a:t>
            </a:r>
          </a:p>
          <a:p>
            <a:pPr eaLnBrk="1" hangingPunct="1"/>
            <a:endParaRPr lang="en-US">
              <a:ea typeface="ＭＳ Ｐゴシック" pitchFamily="8" charset="-128"/>
              <a:cs typeface="ＭＳ Ｐゴシック" pitchFamily="8" charset="-128"/>
            </a:endParaRPr>
          </a:p>
        </p:txBody>
      </p:sp>
      <p:sp>
        <p:nvSpPr>
          <p:cNvPr id="23555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Lucida Sans Unicode" pitchFamily="8" charset="0"/>
                <a:ea typeface="ＭＳ Ｐゴシック" pitchFamily="8" charset="-128"/>
                <a:cs typeface="ＭＳ Ｐゴシック" pitchFamily="8" charset="-128"/>
              </a:rPr>
              <a:t>Copyright Pearson Prentice-Hall 2010</a:t>
            </a:r>
          </a:p>
        </p:txBody>
      </p:sp>
      <p:sp>
        <p:nvSpPr>
          <p:cNvPr id="23556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72363B9-3E75-6F49-9E55-7F1DB85B1820}" type="slidenum">
              <a:rPr lang="en-US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52400" y="76200"/>
            <a:ext cx="8458200" cy="11430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dirty="0" smtClean="0">
                <a:ea typeface="+mj-ea"/>
              </a:rPr>
              <a:t>4-5: SSL/TLS and Remote Access VPN Using a Gateway</a:t>
            </a:r>
            <a:endParaRPr lang="en-US" sz="2400" dirty="0">
              <a:ea typeface="+mj-ea"/>
            </a:endParaRPr>
          </a:p>
        </p:txBody>
      </p:sp>
      <p:sp>
        <p:nvSpPr>
          <p:cNvPr id="24577" name="Footer Placeholder 4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latin typeface="Lucida Sans Unicode" pitchFamily="8" charset="0"/>
                <a:ea typeface="ＭＳ Ｐゴシック" pitchFamily="8" charset="-128"/>
                <a:cs typeface="ＭＳ Ｐゴシック" pitchFamily="8" charset="-128"/>
              </a:rPr>
              <a:t>Copyright Pearson Prentice-Hall 2010</a:t>
            </a:r>
          </a:p>
        </p:txBody>
      </p:sp>
      <p:sp>
        <p:nvSpPr>
          <p:cNvPr id="24578" name="Slide Number Placeholder 3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683E9B9-96A4-F949-9F4A-8B65AFE6F1A8}" type="slidenum">
              <a:rPr lang="en-US"/>
              <a:pPr/>
              <a:t>9</a:t>
            </a:fld>
            <a:endParaRPr lang="en-US"/>
          </a:p>
        </p:txBody>
      </p:sp>
      <p:pic>
        <p:nvPicPr>
          <p:cNvPr id="24580" name="Picture 1" descr="Figure_4-05 revised March 29 SSL-TLS Remote Access VPN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8" y="1066800"/>
            <a:ext cx="8234362" cy="543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earson">
  <a:themeElements>
    <a:clrScheme name="Breeze">
      <a:dk1>
        <a:sysClr val="windowText" lastClr="000000"/>
      </a:dk1>
      <a:lt1>
        <a:sysClr val="window" lastClr="FFFFFF"/>
      </a:lt1>
      <a:dk2>
        <a:srgbClr val="09213B"/>
      </a:dk2>
      <a:lt2>
        <a:srgbClr val="D5EDF4"/>
      </a:lt2>
      <a:accent1>
        <a:srgbClr val="2C7C9F"/>
      </a:accent1>
      <a:accent2>
        <a:srgbClr val="244A58"/>
      </a:accent2>
      <a:accent3>
        <a:srgbClr val="E2751D"/>
      </a:accent3>
      <a:accent4>
        <a:srgbClr val="FFB400"/>
      </a:accent4>
      <a:accent5>
        <a:srgbClr val="7EB606"/>
      </a:accent5>
      <a:accent6>
        <a:srgbClr val="C00000"/>
      </a:accent6>
      <a:hlink>
        <a:srgbClr val="7030A0"/>
      </a:hlink>
      <a:folHlink>
        <a:srgbClr val="00B0F0"/>
      </a:folHlink>
    </a:clrScheme>
    <a:fontScheme name="Perspective">
      <a:majorFont>
        <a:latin typeface="Century Gothic"/>
        <a:ea typeface=""/>
        <a:cs typeface=""/>
        <a:font script="Jpan" typeface="メイリオ"/>
      </a:majorFont>
      <a:minorFont>
        <a:latin typeface="Century Gothic"/>
        <a:ea typeface=""/>
        <a:cs typeface=""/>
        <a:font script="Jpan" typeface="メイリオ"/>
      </a:minorFont>
    </a:fontScheme>
    <a:fmtScheme name="Perspective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pearson.thmx</Template>
  <TotalTime>13</TotalTime>
  <Words>1164</Words>
  <Application>Microsoft Macintosh PowerPoint</Application>
  <PresentationFormat>On-screen Show (4:3)</PresentationFormat>
  <Paragraphs>250</Paragraphs>
  <Slides>21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pearson</vt:lpstr>
      <vt:lpstr>Securing Insecure Networks</vt:lpstr>
      <vt:lpstr>4-1: Cryptographic System</vt:lpstr>
      <vt:lpstr>Cryptographic System Standards</vt:lpstr>
      <vt:lpstr>4-2: Virtual Private Networks (VPNs)</vt:lpstr>
      <vt:lpstr>Host-to-Host VPNs</vt:lpstr>
      <vt:lpstr>4-3: Host-to-Host SSL/TLS VPN</vt:lpstr>
      <vt:lpstr>Remote Access VPNs</vt:lpstr>
      <vt:lpstr>Types of Remote Access Connections</vt:lpstr>
      <vt:lpstr>4-5: SSL/TLS and Remote Access VPN Using a Gateway</vt:lpstr>
      <vt:lpstr>4-4: SSL/TLS Handshaking Phase</vt:lpstr>
      <vt:lpstr>4-4: SSL/TLS Handshaking Phase</vt:lpstr>
      <vt:lpstr>4-4: SSL/TLS Handshaking Phase</vt:lpstr>
      <vt:lpstr>Slide 13</vt:lpstr>
      <vt:lpstr>Site-to-Site VPNs</vt:lpstr>
      <vt:lpstr>IPsec Modes</vt:lpstr>
      <vt:lpstr>IPsec Operation: Transport Mode </vt:lpstr>
      <vt:lpstr>IPsec Operation: Tunnel Mode </vt:lpstr>
      <vt:lpstr>4-8: Comparing IPsec Transport and Tunnel Modes</vt:lpstr>
      <vt:lpstr>4-8: Comparing IPsec Transport and Tunnel Modes</vt:lpstr>
      <vt:lpstr>4-6: IP Security (IPsec) versus SSL/TLS</vt:lpstr>
      <vt:lpstr>4-9: IPsec Security Associations</vt:lpstr>
    </vt:vector>
  </TitlesOfParts>
  <Company>University of Central Florida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Securing Insecure Networks</dc:title>
  <dc:creator>Steven Hornik</dc:creator>
  <cp:lastModifiedBy>Steven Hornik</cp:lastModifiedBy>
  <cp:revision>4</cp:revision>
  <dcterms:created xsi:type="dcterms:W3CDTF">2014-02-20T15:08:33Z</dcterms:created>
  <dcterms:modified xsi:type="dcterms:W3CDTF">2014-02-20T15:19:56Z</dcterms:modified>
</cp:coreProperties>
</file>